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Palatino Linotype" panose="02040502050505030304" pitchFamily="18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alatino Linotype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2493105" y="329307"/>
            <a:ext cx="4897310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1437664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20" name="Google Shape;20;p2"/>
          <p:cNvCxnSpPr/>
          <p:nvPr/>
        </p:nvCxnSpPr>
        <p:spPr>
          <a:xfrm>
            <a:off x="2334637" y="798973"/>
            <a:ext cx="0" cy="2544756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1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79" name="Google Shape;79;p11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1A1814"/>
                </a:gs>
                <a:gs pos="100000">
                  <a:srgbClr val="1A1814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1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tino Linotyp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>
            <a:spLocks noGrp="1"/>
          </p:cNvSpPr>
          <p:nvPr>
            <p:ph type="pic" idx="2"/>
          </p:nvPr>
        </p:nvSpPr>
        <p:spPr>
          <a:xfrm>
            <a:off x="8124389" y="1122542"/>
            <a:ext cx="2791171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1534695" y="3145992"/>
            <a:ext cx="5440037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1534695" y="5469856"/>
            <a:ext cx="5440038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1534910" y="318640"/>
            <a:ext cx="5453475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87" name="Google Shape;87;p11"/>
          <p:cNvCxnSpPr/>
          <p:nvPr/>
        </p:nvCxnSpPr>
        <p:spPr>
          <a:xfrm>
            <a:off x="1371687" y="798973"/>
            <a:ext cx="0" cy="2161124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 rot="5400000">
            <a:off x="4569468" y="-1019041"/>
            <a:ext cx="3450613" cy="952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94" name="Google Shape;94;p12"/>
          <p:cNvCxnSpPr/>
          <p:nvPr/>
        </p:nvCxnSpPr>
        <p:spPr>
          <a:xfrm>
            <a:off x="1371687" y="798973"/>
            <a:ext cx="0" cy="1067168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>
            <a:spLocks noGrp="1"/>
          </p:cNvSpPr>
          <p:nvPr>
            <p:ph type="title"/>
          </p:nvPr>
        </p:nvSpPr>
        <p:spPr>
          <a:xfrm rot="5400000">
            <a:off x="7959483" y="2363491"/>
            <a:ext cx="4574999" cy="16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 rot="5400000">
            <a:off x="3116598" y="-698041"/>
            <a:ext cx="4574999" cy="7738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101" name="Google Shape;101;p13"/>
          <p:cNvCxnSpPr/>
          <p:nvPr/>
        </p:nvCxnSpPr>
        <p:spPr>
          <a:xfrm rot="10800000">
            <a:off x="9439111" y="719272"/>
            <a:ext cx="1615742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latino Linotyp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5043714" y="798974"/>
            <a:ext cx="6012470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1534695" y="3205491"/>
            <a:ext cx="3184989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34" name="Google Shape;34;p4"/>
          <p:cNvCxnSpPr/>
          <p:nvPr/>
        </p:nvCxnSpPr>
        <p:spPr>
          <a:xfrm>
            <a:off x="1371687" y="798973"/>
            <a:ext cx="0" cy="2247117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45" name="Google Shape;45;p6"/>
          <p:cNvCxnSpPr/>
          <p:nvPr/>
        </p:nvCxnSpPr>
        <p:spPr>
          <a:xfrm>
            <a:off x="1371687" y="798973"/>
            <a:ext cx="0" cy="1067168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latino Linotype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52" name="Google Shape;52;p7"/>
          <p:cNvCxnSpPr/>
          <p:nvPr/>
        </p:nvCxnSpPr>
        <p:spPr>
          <a:xfrm>
            <a:off x="1371687" y="798973"/>
            <a:ext cx="0" cy="2845107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1534695" y="2010878"/>
            <a:ext cx="4608576" cy="343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6454793" y="2017343"/>
            <a:ext cx="4604130" cy="344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60" name="Google Shape;60;p8"/>
          <p:cNvCxnSpPr/>
          <p:nvPr/>
        </p:nvCxnSpPr>
        <p:spPr>
          <a:xfrm>
            <a:off x="1371687" y="798973"/>
            <a:ext cx="0" cy="1067168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1534695" y="2824269"/>
            <a:ext cx="4608576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3"/>
          </p:nvPr>
        </p:nvSpPr>
        <p:spPr>
          <a:xfrm>
            <a:off x="6454791" y="2023003"/>
            <a:ext cx="4608576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4"/>
          </p:nvPr>
        </p:nvSpPr>
        <p:spPr>
          <a:xfrm>
            <a:off x="6454792" y="2821491"/>
            <a:ext cx="4608576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70" name="Google Shape;70;p9"/>
          <p:cNvCxnSpPr/>
          <p:nvPr/>
        </p:nvCxnSpPr>
        <p:spPr>
          <a:xfrm>
            <a:off x="1371687" y="798973"/>
            <a:ext cx="0" cy="1067168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76" name="Google Shape;76;p10"/>
          <p:cNvCxnSpPr/>
          <p:nvPr/>
        </p:nvCxnSpPr>
        <p:spPr>
          <a:xfrm>
            <a:off x="1371687" y="798973"/>
            <a:ext cx="0" cy="1067168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F9F8"/>
            </a:gs>
            <a:gs pos="100000">
              <a:srgbClr val="D6D4D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>
            <a:gsLst>
              <a:gs pos="0">
                <a:srgbClr val="EDEBE7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4">
            <a:alphaModFix/>
          </a:blip>
          <a:srcRect t="2769" b="-2768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tino Linotype"/>
              <a:buNone/>
              <a:defRPr sz="3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L="914400" marR="0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L="0" marR="0" lvl="1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L="0" marR="0" lvl="2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L="0" marR="0" lvl="3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L="0" marR="0" lvl="4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L="0" marR="0" lvl="5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L="0" marR="0" lvl="6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L="0" marR="0" lvl="7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L="0" marR="0" lvl="8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0" y="6141705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alatino Linotype"/>
              <a:buNone/>
            </a:pPr>
            <a:r>
              <a:rPr lang="es-MX"/>
              <a:t>Lessons  from </a:t>
            </a:r>
            <a:br>
              <a:rPr lang="es-MX"/>
            </a:br>
            <a:r>
              <a:rPr lang="es-MX"/>
              <a:t>SAFER CITIES</a:t>
            </a:r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MX" dirty="0"/>
              <a:t>F</a:t>
            </a:r>
            <a:r>
              <a:rPr lang="es-MX" cap="none" dirty="0"/>
              <a:t>ranz</a:t>
            </a:r>
            <a:r>
              <a:rPr lang="es-MX" dirty="0"/>
              <a:t> </a:t>
            </a:r>
            <a:r>
              <a:rPr lang="es-MX" cap="none" dirty="0"/>
              <a:t>Vanderschueren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s-MX" cap="none" dirty="0"/>
              <a:t>franzv33@gmail.com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title"/>
          </p:nvPr>
        </p:nvSpPr>
        <p:spPr>
          <a:xfrm>
            <a:off x="3638417" y="50017"/>
            <a:ext cx="4056611" cy="260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latino Linotype"/>
              <a:buNone/>
            </a:pPr>
            <a:r>
              <a:rPr lang="es-MX" sz="2400" b="1" dirty="0"/>
              <a:t>  </a:t>
            </a:r>
            <a:endParaRPr sz="2400" b="1" dirty="0"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0" y="2039816"/>
            <a:ext cx="12191999" cy="493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01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>
              <a:lnSpc>
                <a:spcPct val="110000"/>
              </a:lnSpc>
              <a:buSzPts val="2000"/>
              <a:buNone/>
            </a:pPr>
            <a:r>
              <a:rPr lang="es-MX" sz="3200" b="1" dirty="0"/>
              <a:t>A </a:t>
            </a:r>
            <a:r>
              <a:rPr lang="es-MX" sz="3200" b="1" dirty="0" err="1"/>
              <a:t>governance</a:t>
            </a:r>
            <a:r>
              <a:rPr lang="es-MX" sz="3200" b="1" dirty="0"/>
              <a:t>  </a:t>
            </a:r>
            <a:r>
              <a:rPr lang="es-MX" sz="3200" b="1" dirty="0" err="1"/>
              <a:t>challenge</a:t>
            </a:r>
            <a:endParaRPr lang="es-MX" sz="3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dirty="0"/>
              <a:t>Coronavirus and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consequent</a:t>
            </a:r>
            <a:r>
              <a:rPr lang="es-MX" dirty="0"/>
              <a:t> socio </a:t>
            </a:r>
            <a:r>
              <a:rPr lang="es-MX" dirty="0" err="1"/>
              <a:t>economic</a:t>
            </a:r>
            <a:r>
              <a:rPr lang="es-MX" dirty="0"/>
              <a:t> crisis show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need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 a </a:t>
            </a:r>
            <a:r>
              <a:rPr lang="es-MX" b="1" dirty="0" err="1"/>
              <a:t>proximity</a:t>
            </a:r>
            <a:r>
              <a:rPr lang="es-MX" b="1" dirty="0"/>
              <a:t> </a:t>
            </a:r>
            <a:r>
              <a:rPr lang="es-MX" b="1" dirty="0" err="1"/>
              <a:t>action</a:t>
            </a:r>
            <a:r>
              <a:rPr lang="es-MX" b="1" dirty="0"/>
              <a:t> </a:t>
            </a:r>
            <a:r>
              <a:rPr lang="es-MX" b="1" dirty="0" err="1"/>
              <a:t>of</a:t>
            </a:r>
            <a:r>
              <a:rPr lang="es-MX" b="1" dirty="0"/>
              <a:t> </a:t>
            </a:r>
            <a:r>
              <a:rPr lang="es-MX" b="1" dirty="0" err="1"/>
              <a:t>the</a:t>
            </a:r>
            <a:r>
              <a:rPr lang="es-MX" b="1" dirty="0"/>
              <a:t> local </a:t>
            </a:r>
            <a:r>
              <a:rPr lang="es-MX" b="1" dirty="0" err="1"/>
              <a:t>authorities</a:t>
            </a:r>
            <a:r>
              <a:rPr lang="es-MX" b="1" dirty="0"/>
              <a:t> </a:t>
            </a:r>
            <a:r>
              <a:rPr lang="es-MX" b="1" dirty="0" err="1"/>
              <a:t>with</a:t>
            </a:r>
            <a:r>
              <a:rPr lang="es-MX" b="1" dirty="0"/>
              <a:t> </a:t>
            </a:r>
            <a:r>
              <a:rPr lang="es-MX" b="1" dirty="0" err="1"/>
              <a:t>police</a:t>
            </a:r>
            <a:r>
              <a:rPr lang="es-MX" b="1" dirty="0"/>
              <a:t> and local </a:t>
            </a:r>
            <a:r>
              <a:rPr lang="es-MX" b="1" dirty="0" err="1"/>
              <a:t>communities</a:t>
            </a:r>
            <a:r>
              <a:rPr lang="es-MX" b="1" dirty="0"/>
              <a:t> </a:t>
            </a:r>
            <a:r>
              <a:rPr lang="es-MX" dirty="0" err="1"/>
              <a:t>particularly</a:t>
            </a:r>
            <a:r>
              <a:rPr lang="es-MX" dirty="0"/>
              <a:t> in </a:t>
            </a:r>
            <a:r>
              <a:rPr lang="es-MX" dirty="0" err="1"/>
              <a:t>low</a:t>
            </a:r>
            <a:r>
              <a:rPr lang="es-MX" dirty="0"/>
              <a:t> </a:t>
            </a:r>
            <a:r>
              <a:rPr lang="es-MX" dirty="0" err="1"/>
              <a:t>income</a:t>
            </a:r>
            <a:r>
              <a:rPr lang="es-MX" dirty="0"/>
              <a:t> </a:t>
            </a:r>
            <a:r>
              <a:rPr lang="es-MX" dirty="0" err="1"/>
              <a:t>neighbourhoods</a:t>
            </a:r>
            <a:endParaRPr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risk</a:t>
            </a:r>
            <a:r>
              <a:rPr lang="es-MX" dirty="0"/>
              <a:t>: crisis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governance</a:t>
            </a:r>
            <a:r>
              <a:rPr lang="es-MX" dirty="0"/>
              <a:t> and social </a:t>
            </a:r>
            <a:r>
              <a:rPr lang="es-MX" dirty="0" err="1"/>
              <a:t>outburst</a:t>
            </a:r>
            <a:r>
              <a:rPr lang="es-MX" dirty="0"/>
              <a:t> </a:t>
            </a:r>
            <a:endParaRPr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dirty="0" err="1"/>
              <a:t>Safer</a:t>
            </a:r>
            <a:r>
              <a:rPr lang="es-MX" dirty="0"/>
              <a:t> </a:t>
            </a:r>
            <a:r>
              <a:rPr lang="es-MX" dirty="0" err="1"/>
              <a:t>Cities</a:t>
            </a:r>
            <a:r>
              <a:rPr lang="es-MX" dirty="0"/>
              <a:t> after 25 </a:t>
            </a:r>
            <a:r>
              <a:rPr lang="es-MX" dirty="0" err="1"/>
              <a:t>years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"territorial </a:t>
            </a:r>
            <a:r>
              <a:rPr lang="es-MX" dirty="0" err="1"/>
              <a:t>proximity</a:t>
            </a:r>
            <a:r>
              <a:rPr lang="es-MX" dirty="0"/>
              <a:t>“</a:t>
            </a: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s-MX" dirty="0"/>
              <a:t>    </a:t>
            </a:r>
            <a:r>
              <a:rPr lang="es-MX" dirty="0" err="1"/>
              <a:t>experience</a:t>
            </a:r>
            <a:r>
              <a:rPr lang="es-MX" dirty="0"/>
              <a:t> can </a:t>
            </a:r>
            <a:r>
              <a:rPr lang="es-MX" dirty="0" err="1"/>
              <a:t>present</a:t>
            </a:r>
            <a:r>
              <a:rPr lang="es-MX" dirty="0"/>
              <a:t> </a:t>
            </a:r>
            <a:r>
              <a:rPr lang="es-MX" dirty="0" err="1"/>
              <a:t>some</a:t>
            </a:r>
            <a:r>
              <a:rPr lang="es-MX" dirty="0"/>
              <a:t> </a:t>
            </a:r>
            <a:r>
              <a:rPr lang="es-MX" dirty="0" err="1"/>
              <a:t>useful</a:t>
            </a:r>
            <a:r>
              <a:rPr lang="es-MX" dirty="0"/>
              <a:t> </a:t>
            </a:r>
            <a:r>
              <a:rPr lang="es-MX" dirty="0" err="1"/>
              <a:t>tools</a:t>
            </a:r>
            <a:endParaRPr dirty="0"/>
          </a:p>
        </p:txBody>
      </p:sp>
      <p:pic>
        <p:nvPicPr>
          <p:cNvPr id="114" name="Google Shape;11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50017"/>
            <a:ext cx="3488789" cy="262284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1" y="2672862"/>
            <a:ext cx="3488787" cy="272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Colombia April 2020: Red </a:t>
            </a:r>
            <a:r>
              <a:rPr lang="es-MX" sz="1400" b="0" i="0" u="none" strike="noStrike" cap="none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rags</a:t>
            </a:r>
            <a:r>
              <a:rPr lang="es-MX" sz="14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at </a:t>
            </a:r>
            <a:r>
              <a:rPr lang="es-MX" sz="1400" b="0" i="0" u="none" strike="noStrike" cap="none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14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b="0" i="0" u="none" strike="noStrike" cap="none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windows</a:t>
            </a:r>
            <a:r>
              <a:rPr lang="es-MX" sz="14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b="0" i="0" u="none" strike="noStrike" cap="none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means</a:t>
            </a:r>
            <a:r>
              <a:rPr lang="es-MX" sz="14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b="0" i="0" u="none" strike="noStrike" cap="none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hunger</a:t>
            </a:r>
            <a:endParaRPr dirty="0"/>
          </a:p>
        </p:txBody>
      </p:sp>
      <p:pic>
        <p:nvPicPr>
          <p:cNvPr id="116" name="Google Shape;11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43417" y="-1"/>
            <a:ext cx="4348583" cy="267286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7843417" y="2658274"/>
            <a:ext cx="4085346" cy="92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Nezahualcóyotl (México) municipal and proxy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police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and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neigbourhoods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security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committee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helping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redistribution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foods</a:t>
            </a:r>
            <a:r>
              <a:rPr lang="es-MX" sz="14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( May 2020)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08DECE-A5C4-4136-B29E-3C6E596CC4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7177" y="-8091"/>
            <a:ext cx="4057851" cy="26582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8152D6C-BA6D-48A0-AFB2-1FB91806E572}"/>
              </a:ext>
            </a:extLst>
          </p:cNvPr>
          <p:cNvSpPr txBox="1"/>
          <p:nvPr/>
        </p:nvSpPr>
        <p:spPr>
          <a:xfrm>
            <a:off x="3637177" y="2650181"/>
            <a:ext cx="4057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Organized</a:t>
            </a:r>
            <a:r>
              <a:rPr lang="es-MX" dirty="0"/>
              <a:t> </a:t>
            </a:r>
            <a:r>
              <a:rPr lang="es-MX" dirty="0" err="1"/>
              <a:t>crime</a:t>
            </a:r>
            <a:r>
              <a:rPr lang="es-MX" dirty="0"/>
              <a:t> </a:t>
            </a:r>
            <a:r>
              <a:rPr lang="es-MX" dirty="0" err="1"/>
              <a:t>helping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food</a:t>
            </a:r>
            <a:endParaRPr lang="es-MX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91440" y="1"/>
            <a:ext cx="4185138" cy="106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Palatino Linotype"/>
              <a:buNone/>
            </a:pPr>
            <a:r>
              <a:rPr lang="es-MX" sz="3240" dirty="0" err="1"/>
              <a:t>The</a:t>
            </a:r>
            <a:r>
              <a:rPr lang="es-MX" sz="3240" dirty="0"/>
              <a:t> </a:t>
            </a:r>
            <a:r>
              <a:rPr lang="es-MX" sz="3240" dirty="0" err="1"/>
              <a:t>need</a:t>
            </a:r>
            <a:r>
              <a:rPr lang="es-MX" sz="3240" dirty="0"/>
              <a:t> </a:t>
            </a:r>
            <a:r>
              <a:rPr lang="es-MX" sz="3240" dirty="0" err="1"/>
              <a:t>for</a:t>
            </a:r>
            <a:r>
              <a:rPr lang="es-MX" sz="3240" dirty="0"/>
              <a:t> a </a:t>
            </a:r>
            <a:r>
              <a:rPr lang="es-MX" sz="3240" dirty="0" err="1"/>
              <a:t>Safer</a:t>
            </a:r>
            <a:r>
              <a:rPr lang="es-MX" sz="3240" dirty="0"/>
              <a:t> </a:t>
            </a:r>
            <a:br>
              <a:rPr lang="es-MX" sz="3240" dirty="0"/>
            </a:br>
            <a:r>
              <a:rPr lang="es-MX" sz="3240" dirty="0" err="1"/>
              <a:t>Cities</a:t>
            </a:r>
            <a:r>
              <a:rPr lang="es-MX" sz="3240" dirty="0"/>
              <a:t>  at local </a:t>
            </a:r>
            <a:r>
              <a:rPr lang="es-MX" sz="3240" dirty="0" err="1"/>
              <a:t>level</a:t>
            </a:r>
            <a:endParaRPr sz="3600" dirty="0"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1"/>
          </p:nvPr>
        </p:nvSpPr>
        <p:spPr>
          <a:xfrm>
            <a:off x="0" y="1252024"/>
            <a:ext cx="12100560" cy="547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</a:pPr>
            <a:r>
              <a:rPr lang="es-MX" sz="1850" dirty="0" err="1"/>
              <a:t>The</a:t>
            </a:r>
            <a:r>
              <a:rPr lang="es-MX" sz="1850" dirty="0"/>
              <a:t> </a:t>
            </a:r>
            <a:r>
              <a:rPr lang="es-MX" sz="1850" b="1" dirty="0" err="1"/>
              <a:t>exponential</a:t>
            </a:r>
            <a:r>
              <a:rPr lang="es-MX" sz="1850" b="1" dirty="0"/>
              <a:t> </a:t>
            </a:r>
            <a:r>
              <a:rPr lang="es-MX" sz="1850" b="1" dirty="0" err="1"/>
              <a:t>increase</a:t>
            </a:r>
            <a:r>
              <a:rPr lang="es-MX" sz="1850" b="1" dirty="0"/>
              <a:t> in </a:t>
            </a:r>
            <a:r>
              <a:rPr lang="es-MX" sz="1850" b="1" dirty="0" err="1"/>
              <a:t>common</a:t>
            </a:r>
            <a:r>
              <a:rPr lang="es-MX" sz="1850" b="1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rPr lang="es-MX" sz="1850" b="1" dirty="0" err="1"/>
              <a:t>crime</a:t>
            </a:r>
            <a:r>
              <a:rPr lang="es-MX" sz="1850" b="1" dirty="0"/>
              <a:t>  </a:t>
            </a:r>
            <a:r>
              <a:rPr lang="es-MX" sz="1850" dirty="0" err="1"/>
              <a:t>between</a:t>
            </a:r>
            <a:r>
              <a:rPr lang="es-MX" sz="1850" dirty="0"/>
              <a:t> 1970  and 1990  has led </a:t>
            </a:r>
            <a:r>
              <a:rPr lang="es-MX" sz="1850" dirty="0" err="1"/>
              <a:t>to</a:t>
            </a:r>
            <a:r>
              <a:rPr lang="es-MX" sz="1850" dirty="0"/>
              <a:t>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72"/>
              <a:buChar char="•"/>
            </a:pPr>
            <a:r>
              <a:rPr lang="es-MX" sz="1600" b="1" dirty="0" err="1"/>
              <a:t>police</a:t>
            </a:r>
            <a:r>
              <a:rPr lang="es-MX" sz="1600" b="1" dirty="0"/>
              <a:t> </a:t>
            </a:r>
            <a:r>
              <a:rPr lang="es-MX" sz="1600" b="1" dirty="0" err="1"/>
              <a:t>reforms</a:t>
            </a:r>
            <a:r>
              <a:rPr lang="es-MX" sz="1600" b="1" dirty="0"/>
              <a:t> and </a:t>
            </a:r>
            <a:r>
              <a:rPr lang="es-MX" sz="1600" b="1" dirty="0" err="1"/>
              <a:t>private</a:t>
            </a:r>
            <a:r>
              <a:rPr lang="es-MX" sz="1600" b="1" dirty="0"/>
              <a:t> </a:t>
            </a:r>
            <a:r>
              <a:rPr lang="es-MX" sz="1600" b="1" dirty="0" err="1"/>
              <a:t>security</a:t>
            </a:r>
            <a:r>
              <a:rPr lang="es-MX" sz="1600" b="1" dirty="0"/>
              <a:t> </a:t>
            </a:r>
            <a:endParaRPr sz="1600" b="1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72"/>
              <a:buChar char="•"/>
            </a:pPr>
            <a:r>
              <a:rPr lang="es-MX" sz="1600" b="1" dirty="0" err="1"/>
              <a:t>emergency</a:t>
            </a:r>
            <a:r>
              <a:rPr lang="es-MX" sz="1600" b="1" dirty="0"/>
              <a:t> </a:t>
            </a:r>
            <a:r>
              <a:rPr lang="es-MX" sz="1600" b="1" dirty="0" err="1"/>
              <a:t>of</a:t>
            </a:r>
            <a:r>
              <a:rPr lang="es-MX" sz="1600" b="1" dirty="0"/>
              <a:t> </a:t>
            </a:r>
            <a:r>
              <a:rPr lang="es-MX" sz="1600" b="1" dirty="0" err="1"/>
              <a:t>the</a:t>
            </a:r>
            <a:r>
              <a:rPr lang="es-MX" sz="1600" b="1" dirty="0"/>
              <a:t> role </a:t>
            </a:r>
            <a:r>
              <a:rPr lang="es-MX" sz="1600" b="1" dirty="0" err="1"/>
              <a:t>of</a:t>
            </a:r>
            <a:r>
              <a:rPr lang="es-MX" sz="1600" b="1" dirty="0"/>
              <a:t> </a:t>
            </a:r>
            <a:r>
              <a:rPr lang="es-MX" sz="1600" b="1" dirty="0" err="1"/>
              <a:t>municipalities</a:t>
            </a:r>
            <a:r>
              <a:rPr lang="es-MX" sz="1600" b="1" dirty="0"/>
              <a:t> in </a:t>
            </a:r>
            <a:endParaRPr sz="1600" b="1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72"/>
              <a:buChar char="•"/>
            </a:pPr>
            <a:r>
              <a:rPr lang="es-MX" sz="1600" b="1" dirty="0"/>
              <a:t>Security </a:t>
            </a:r>
            <a:r>
              <a:rPr lang="es-MX" sz="1600" b="1" dirty="0" err="1"/>
              <a:t>management</a:t>
            </a:r>
            <a:r>
              <a:rPr lang="es-MX" sz="1600" b="1" dirty="0"/>
              <a:t> and </a:t>
            </a:r>
            <a:r>
              <a:rPr lang="es-MX" sz="1600" b="1" dirty="0" err="1"/>
              <a:t>prevention</a:t>
            </a:r>
            <a:r>
              <a:rPr lang="es-MX" sz="1600" b="1" dirty="0"/>
              <a:t>., </a:t>
            </a:r>
            <a:endParaRPr sz="16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72"/>
              <a:buNone/>
            </a:pPr>
            <a:r>
              <a:rPr lang="es-MX" sz="1572" dirty="0"/>
              <a:t>PERSPECTIVE: </a:t>
            </a:r>
            <a:r>
              <a:rPr lang="es-MX" sz="1942" b="1" dirty="0" err="1"/>
              <a:t>urban</a:t>
            </a:r>
            <a:r>
              <a:rPr lang="es-MX" sz="1942" b="1" dirty="0"/>
              <a:t> </a:t>
            </a:r>
            <a:r>
              <a:rPr lang="es-MX" sz="1942" b="1" dirty="0" err="1"/>
              <a:t>or</a:t>
            </a:r>
            <a:r>
              <a:rPr lang="es-MX" sz="1942" b="1" dirty="0"/>
              <a:t> </a:t>
            </a:r>
            <a:r>
              <a:rPr lang="es-MX" sz="1942" b="1" dirty="0" err="1"/>
              <a:t>citizen´s</a:t>
            </a:r>
            <a:r>
              <a:rPr lang="es-MX" sz="1942" b="1" dirty="0"/>
              <a:t> </a:t>
            </a:r>
            <a:r>
              <a:rPr lang="es-MX" sz="1942" b="1" dirty="0" err="1"/>
              <a:t>security</a:t>
            </a:r>
            <a:r>
              <a:rPr lang="es-MX" sz="1572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72"/>
              <a:buNone/>
            </a:pPr>
            <a:r>
              <a:rPr lang="es-MX" sz="1572" dirty="0"/>
              <a:t>(ECOSOC 1994</a:t>
            </a:r>
            <a:r>
              <a:rPr lang="es-MX" sz="1850" dirty="0"/>
              <a:t>) (Barcelona, Medellín and Durban)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50"/>
              <a:buChar char="•"/>
            </a:pPr>
            <a:endParaRPr lang="es-MX" sz="185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50"/>
              <a:buChar char="•"/>
            </a:pPr>
            <a:r>
              <a:rPr lang="es-MX" sz="1850" dirty="0"/>
              <a:t>A </a:t>
            </a:r>
            <a:r>
              <a:rPr lang="es-MX" sz="1850" dirty="0" err="1"/>
              <a:t>second</a:t>
            </a:r>
            <a:r>
              <a:rPr lang="es-MX" sz="1850" dirty="0"/>
              <a:t> </a:t>
            </a:r>
            <a:r>
              <a:rPr lang="es-MX" sz="1850" dirty="0" err="1"/>
              <a:t>phenomenon</a:t>
            </a:r>
            <a:r>
              <a:rPr lang="es-MX" sz="1850" dirty="0"/>
              <a:t>, </a:t>
            </a:r>
            <a:r>
              <a:rPr lang="es-MX" sz="1850" dirty="0" err="1"/>
              <a:t>that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b="1" dirty="0" err="1"/>
              <a:t>chronic</a:t>
            </a:r>
            <a:r>
              <a:rPr lang="es-MX" sz="1850" b="1" dirty="0"/>
              <a:t> </a:t>
            </a:r>
            <a:r>
              <a:rPr lang="es-MX" sz="1850" b="1" dirty="0" err="1"/>
              <a:t>violence</a:t>
            </a:r>
            <a:r>
              <a:rPr lang="es-MX" sz="1850" dirty="0"/>
              <a:t>, </a:t>
            </a:r>
            <a:r>
              <a:rPr lang="es-MX" sz="1850" dirty="0" err="1"/>
              <a:t>This</a:t>
            </a:r>
            <a:r>
              <a:rPr lang="es-MX" sz="1850" dirty="0"/>
              <a:t> </a:t>
            </a:r>
            <a:r>
              <a:rPr lang="es-MX" sz="1850" dirty="0" err="1"/>
              <a:t>violence</a:t>
            </a:r>
            <a:r>
              <a:rPr lang="es-MX" sz="1850" dirty="0"/>
              <a:t> </a:t>
            </a:r>
            <a:r>
              <a:rPr lang="es-MX" sz="1850" dirty="0" err="1"/>
              <a:t>is</a:t>
            </a:r>
            <a:r>
              <a:rPr lang="es-MX" sz="1850" dirty="0"/>
              <a:t> a single </a:t>
            </a:r>
            <a:r>
              <a:rPr lang="es-MX" sz="1850" dirty="0" err="1"/>
              <a:t>phenomenon</a:t>
            </a:r>
            <a:r>
              <a:rPr lang="es-MX" sz="1850" dirty="0"/>
              <a:t> </a:t>
            </a:r>
            <a:r>
              <a:rPr lang="es-MX" sz="1850" dirty="0" err="1"/>
              <a:t>that</a:t>
            </a:r>
            <a:r>
              <a:rPr lang="es-MX" sz="1850" dirty="0"/>
              <a:t> </a:t>
            </a:r>
            <a:r>
              <a:rPr lang="es-MX" sz="1850" dirty="0" err="1"/>
              <a:t>is</a:t>
            </a:r>
            <a:r>
              <a:rPr lang="es-MX" sz="1850" dirty="0"/>
              <a:t> </a:t>
            </a:r>
            <a:r>
              <a:rPr lang="es-MX" sz="1850" dirty="0" err="1"/>
              <a:t>reproduced</a:t>
            </a:r>
            <a:r>
              <a:rPr lang="es-MX" sz="1850" dirty="0"/>
              <a:t> </a:t>
            </a:r>
            <a:r>
              <a:rPr lang="es-MX" sz="1850" dirty="0" err="1"/>
              <a:t>through</a:t>
            </a:r>
            <a:r>
              <a:rPr lang="es-MX" sz="1850" dirty="0"/>
              <a:t> micro and macro </a:t>
            </a:r>
            <a:r>
              <a:rPr lang="es-MX" sz="1850" dirty="0" err="1"/>
              <a:t>processes</a:t>
            </a:r>
            <a:r>
              <a:rPr lang="es-MX" sz="1850" dirty="0"/>
              <a:t> </a:t>
            </a:r>
            <a:r>
              <a:rPr lang="es-MX" sz="1850" dirty="0" err="1"/>
              <a:t>such</a:t>
            </a:r>
            <a:r>
              <a:rPr lang="es-MX" sz="1850" dirty="0"/>
              <a:t> as extreme </a:t>
            </a:r>
            <a:r>
              <a:rPr lang="es-MX" sz="1850" dirty="0" err="1"/>
              <a:t>poverty</a:t>
            </a:r>
            <a:r>
              <a:rPr lang="es-MX" sz="1850" dirty="0"/>
              <a:t>, social </a:t>
            </a:r>
            <a:r>
              <a:rPr lang="es-MX" sz="1850" dirty="0" err="1"/>
              <a:t>inequality</a:t>
            </a:r>
            <a:r>
              <a:rPr lang="es-MX" sz="1850" dirty="0"/>
              <a:t>, </a:t>
            </a:r>
            <a:r>
              <a:rPr lang="es-MX" sz="1850" dirty="0" err="1"/>
              <a:t>lack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dirty="0" err="1"/>
              <a:t>security</a:t>
            </a:r>
            <a:r>
              <a:rPr lang="es-MX" sz="1850" dirty="0"/>
              <a:t> </a:t>
            </a:r>
            <a:r>
              <a:rPr lang="es-MX" sz="1850" dirty="0" err="1"/>
              <a:t>policies</a:t>
            </a:r>
            <a:r>
              <a:rPr lang="es-MX" sz="1850" dirty="0"/>
              <a:t>, </a:t>
            </a:r>
            <a:r>
              <a:rPr lang="es-MX" sz="1850" dirty="0" err="1"/>
              <a:t>segregated</a:t>
            </a:r>
            <a:r>
              <a:rPr lang="es-MX" sz="1850" dirty="0"/>
              <a:t> </a:t>
            </a:r>
            <a:r>
              <a:rPr lang="es-MX" sz="1850" dirty="0" err="1"/>
              <a:t>urbanization</a:t>
            </a:r>
            <a:r>
              <a:rPr lang="es-MX" sz="1850" dirty="0"/>
              <a:t>, </a:t>
            </a:r>
            <a:r>
              <a:rPr lang="es-MX" sz="1850" dirty="0" err="1"/>
              <a:t>economic</a:t>
            </a:r>
            <a:r>
              <a:rPr lang="es-MX" sz="1850" dirty="0"/>
              <a:t> </a:t>
            </a:r>
            <a:r>
              <a:rPr lang="es-MX" sz="1850" dirty="0" err="1"/>
              <a:t>models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dirty="0" err="1"/>
              <a:t>overexploitation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labor, </a:t>
            </a:r>
            <a:r>
              <a:rPr lang="es-MX" sz="1850" dirty="0" err="1"/>
              <a:t>destruction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natural and </a:t>
            </a:r>
            <a:r>
              <a:rPr lang="es-MX" sz="1850" dirty="0" err="1"/>
              <a:t>man-made</a:t>
            </a:r>
            <a:r>
              <a:rPr lang="es-MX" sz="1850" dirty="0"/>
              <a:t> </a:t>
            </a:r>
            <a:r>
              <a:rPr lang="es-MX" sz="1850" dirty="0" err="1"/>
              <a:t>environments</a:t>
            </a:r>
            <a:r>
              <a:rPr lang="es-MX" sz="1850" dirty="0"/>
              <a:t>  </a:t>
            </a:r>
            <a:r>
              <a:rPr lang="es-MX" sz="1850" dirty="0" err="1"/>
              <a:t>that</a:t>
            </a:r>
            <a:r>
              <a:rPr lang="es-MX" sz="1850" dirty="0"/>
              <a:t> leads </a:t>
            </a:r>
            <a:r>
              <a:rPr lang="es-MX" sz="1850" dirty="0" err="1"/>
              <a:t>to</a:t>
            </a:r>
            <a:r>
              <a:rPr lang="es-MX" sz="1850" dirty="0"/>
              <a:t> </a:t>
            </a:r>
            <a:r>
              <a:rPr lang="es-MX" sz="1850" dirty="0" err="1"/>
              <a:t>the</a:t>
            </a:r>
            <a:r>
              <a:rPr lang="es-MX" sz="1850" dirty="0"/>
              <a:t> social </a:t>
            </a:r>
            <a:r>
              <a:rPr lang="es-MX" sz="1850" dirty="0" err="1"/>
              <a:t>banalization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dirty="0" err="1"/>
              <a:t>corruption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dirty="0" err="1"/>
              <a:t>the</a:t>
            </a:r>
            <a:r>
              <a:rPr lang="es-MX" sz="1850" dirty="0"/>
              <a:t> </a:t>
            </a:r>
            <a:r>
              <a:rPr lang="es-MX" sz="1850" dirty="0" err="1"/>
              <a:t>police</a:t>
            </a:r>
            <a:r>
              <a:rPr lang="es-MX" sz="1850" dirty="0"/>
              <a:t>, </a:t>
            </a:r>
            <a:r>
              <a:rPr lang="es-MX" sz="1850" dirty="0" err="1"/>
              <a:t>justice</a:t>
            </a:r>
            <a:r>
              <a:rPr lang="es-MX" sz="1850" dirty="0"/>
              <a:t> and </a:t>
            </a:r>
            <a:r>
              <a:rPr lang="es-MX" sz="1850" dirty="0" err="1"/>
              <a:t>sectors</a:t>
            </a:r>
            <a:r>
              <a:rPr lang="es-MX" sz="1850" dirty="0"/>
              <a:t> </a:t>
            </a:r>
            <a:r>
              <a:rPr lang="es-MX" sz="1850" dirty="0" err="1"/>
              <a:t>of</a:t>
            </a:r>
            <a:r>
              <a:rPr lang="es-MX" sz="1850" dirty="0"/>
              <a:t> </a:t>
            </a:r>
            <a:r>
              <a:rPr lang="es-MX" sz="1850" dirty="0" err="1"/>
              <a:t>the</a:t>
            </a:r>
            <a:r>
              <a:rPr lang="es-MX" sz="1850" dirty="0"/>
              <a:t> </a:t>
            </a:r>
            <a:r>
              <a:rPr lang="es-MX" sz="1850" dirty="0" err="1"/>
              <a:t>State</a:t>
            </a:r>
            <a:endParaRPr lang="es-MX" sz="185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50"/>
              <a:buChar char="•"/>
            </a:pPr>
            <a:r>
              <a:rPr lang="es-MX" sz="1850" dirty="0"/>
              <a:t>PERSPECTIVE: </a:t>
            </a:r>
            <a:r>
              <a:rPr lang="es-MX" sz="1850" b="1" dirty="0"/>
              <a:t>human </a:t>
            </a:r>
            <a:r>
              <a:rPr lang="es-MX" sz="1850" b="1" dirty="0" err="1"/>
              <a:t>security</a:t>
            </a:r>
            <a:r>
              <a:rPr lang="es-MX" sz="1850" b="1" dirty="0"/>
              <a:t> </a:t>
            </a:r>
            <a:endParaRPr dirty="0"/>
          </a:p>
          <a:p>
            <a:pPr marL="228600" lvl="0" indent="-1111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endParaRPr sz="1850" dirty="0"/>
          </a:p>
        </p:txBody>
      </p:sp>
      <p:pic>
        <p:nvPicPr>
          <p:cNvPr id="124" name="Google Shape;12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7062" y="0"/>
            <a:ext cx="7553498" cy="364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7116807" y="850967"/>
            <a:ext cx="3932237" cy="76321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tino Linotype"/>
              <a:buNone/>
            </a:pPr>
            <a:r>
              <a:rPr lang="es-MX" sz="2800" b="1">
                <a:latin typeface="Palatino Linotype"/>
                <a:ea typeface="Palatino Linotype"/>
                <a:cs typeface="Palatino Linotype"/>
                <a:sym typeface="Palatino Linotype"/>
              </a:rPr>
              <a:t>Success conditions </a:t>
            </a:r>
            <a:endParaRPr/>
          </a:p>
        </p:txBody>
      </p:sp>
      <p:grpSp>
        <p:nvGrpSpPr>
          <p:cNvPr id="130" name="Google Shape;130;p17"/>
          <p:cNvGrpSpPr/>
          <p:nvPr/>
        </p:nvGrpSpPr>
        <p:grpSpPr>
          <a:xfrm>
            <a:off x="426167" y="1270988"/>
            <a:ext cx="6229052" cy="4830932"/>
            <a:chOff x="-56853" y="42692"/>
            <a:chExt cx="6229052" cy="4830932"/>
          </a:xfrm>
        </p:grpSpPr>
        <p:sp>
          <p:nvSpPr>
            <p:cNvPr id="131" name="Google Shape;131;p17"/>
            <p:cNvSpPr/>
            <p:nvPr/>
          </p:nvSpPr>
          <p:spPr>
            <a:xfrm>
              <a:off x="1404259" y="42692"/>
              <a:ext cx="2718966" cy="1472226"/>
            </a:xfrm>
            <a:prstGeom prst="ellipse">
              <a:avLst/>
            </a:prstGeom>
            <a:solidFill>
              <a:srgbClr val="5DA531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1802442" y="258295"/>
              <a:ext cx="1922600" cy="1041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Palatino Linotype"/>
                <a:buNone/>
              </a:pPr>
              <a:r>
                <a:rPr lang="es-MX" sz="28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Leadership and Vision</a:t>
              </a:r>
              <a:endParaRPr/>
            </a:p>
          </p:txBody>
        </p:sp>
        <p:sp>
          <p:nvSpPr>
            <p:cNvPr id="133" name="Google Shape;133;p17"/>
            <p:cNvSpPr/>
            <p:nvPr/>
          </p:nvSpPr>
          <p:spPr>
            <a:xfrm rot="2007126">
              <a:off x="3654627" y="1155498"/>
              <a:ext cx="110604" cy="49687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5C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7"/>
            <p:cNvSpPr txBox="1"/>
            <p:nvPr/>
          </p:nvSpPr>
          <p:spPr>
            <a:xfrm rot="2007126">
              <a:off x="3657375" y="1245728"/>
              <a:ext cx="77423" cy="2981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Palatino Linotype"/>
                <a:buNone/>
              </a:pPr>
              <a:endParaRPr sz="19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3210179" y="1315079"/>
              <a:ext cx="2958851" cy="1472226"/>
            </a:xfrm>
            <a:prstGeom prst="ellipse">
              <a:avLst/>
            </a:prstGeom>
            <a:solidFill>
              <a:srgbClr val="5DA531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7"/>
            <p:cNvSpPr txBox="1"/>
            <p:nvPr/>
          </p:nvSpPr>
          <p:spPr>
            <a:xfrm>
              <a:off x="3643492" y="1530682"/>
              <a:ext cx="2372761" cy="1041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30475" rIns="3047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alatino Linotype"/>
                <a:buNone/>
              </a:pPr>
              <a:r>
                <a:rPr lang="es-MX" sz="24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Audit reaching neighbourhood level</a:t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 rot="5676707">
              <a:off x="4442660" y="2836628"/>
              <a:ext cx="327094" cy="49687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5C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7"/>
            <p:cNvSpPr txBox="1"/>
            <p:nvPr/>
          </p:nvSpPr>
          <p:spPr>
            <a:xfrm rot="-5123293">
              <a:off x="4495669" y="2887098"/>
              <a:ext cx="228966" cy="2981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Palatino Linotype"/>
                <a:buNone/>
              </a:pPr>
              <a:endParaRPr sz="19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2870423" y="3401398"/>
              <a:ext cx="3301776" cy="1472226"/>
            </a:xfrm>
            <a:prstGeom prst="ellipse">
              <a:avLst/>
            </a:prstGeom>
            <a:solidFill>
              <a:srgbClr val="5DA531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7"/>
            <p:cNvSpPr txBox="1"/>
            <p:nvPr/>
          </p:nvSpPr>
          <p:spPr>
            <a:xfrm>
              <a:off x="3353957" y="3617001"/>
              <a:ext cx="2334708" cy="1041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30475" rIns="3047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alatino Linotype"/>
                <a:buNone/>
              </a:pPr>
              <a:r>
                <a:rPr lang="es-MX" sz="24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Strategy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alatino Linotype"/>
                <a:buNone/>
              </a:pPr>
              <a:r>
                <a:rPr lang="es-MX" sz="24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(axes and priorities)</a:t>
              </a:r>
              <a:endParaRPr/>
            </a:p>
          </p:txBody>
        </p:sp>
        <p:sp>
          <p:nvSpPr>
            <p:cNvPr id="141" name="Google Shape;141;p17"/>
            <p:cNvSpPr/>
            <p:nvPr/>
          </p:nvSpPr>
          <p:spPr>
            <a:xfrm rot="10800000">
              <a:off x="2560553" y="3889073"/>
              <a:ext cx="218974" cy="49687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5C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7"/>
            <p:cNvSpPr txBox="1"/>
            <p:nvPr/>
          </p:nvSpPr>
          <p:spPr>
            <a:xfrm>
              <a:off x="2626245" y="3988448"/>
              <a:ext cx="153282" cy="2981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Palatino Linotype"/>
                <a:buNone/>
              </a:pPr>
              <a:endParaRPr sz="19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3" name="Google Shape;143;p17"/>
            <p:cNvSpPr/>
            <p:nvPr/>
          </p:nvSpPr>
          <p:spPr>
            <a:xfrm>
              <a:off x="0" y="3401398"/>
              <a:ext cx="2457263" cy="1472226"/>
            </a:xfrm>
            <a:prstGeom prst="ellipse">
              <a:avLst/>
            </a:prstGeom>
            <a:solidFill>
              <a:srgbClr val="5DA531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7"/>
            <p:cNvSpPr txBox="1"/>
            <p:nvPr/>
          </p:nvSpPr>
          <p:spPr>
            <a:xfrm>
              <a:off x="359858" y="3617001"/>
              <a:ext cx="1737547" cy="1041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30475" rIns="3047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alatino Linotype"/>
                <a:buNone/>
              </a:pPr>
              <a:r>
                <a:rPr lang="es-MX" sz="24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Plan of action in partnership</a:t>
              </a:r>
              <a:endParaRPr/>
            </a:p>
          </p:txBody>
        </p:sp>
        <p:sp>
          <p:nvSpPr>
            <p:cNvPr id="145" name="Google Shape;145;p17"/>
            <p:cNvSpPr/>
            <p:nvPr/>
          </p:nvSpPr>
          <p:spPr>
            <a:xfrm rot="-5490029">
              <a:off x="1059286" y="2891052"/>
              <a:ext cx="286405" cy="49687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5C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7"/>
            <p:cNvSpPr txBox="1"/>
            <p:nvPr/>
          </p:nvSpPr>
          <p:spPr>
            <a:xfrm rot="5309971">
              <a:off x="1103371" y="3033373"/>
              <a:ext cx="200484" cy="2981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Palatino Linotype"/>
                <a:buNone/>
              </a:pPr>
              <a:endParaRPr sz="19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-56853" y="1389150"/>
              <a:ext cx="2465552" cy="1472226"/>
            </a:xfrm>
            <a:prstGeom prst="ellipse">
              <a:avLst/>
            </a:prstGeom>
            <a:solidFill>
              <a:srgbClr val="5DA531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7"/>
            <p:cNvSpPr txBox="1"/>
            <p:nvPr/>
          </p:nvSpPr>
          <p:spPr>
            <a:xfrm>
              <a:off x="304219" y="1604753"/>
              <a:ext cx="1743408" cy="1041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30475" rIns="3047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alatino Linotype"/>
                <a:buNone/>
              </a:pPr>
              <a:r>
                <a:rPr lang="es-MX" sz="2400" b="1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Monitoring and evaluation</a:t>
              </a:r>
              <a:endParaRPr/>
            </a:p>
          </p:txBody>
        </p:sp>
        <p:sp>
          <p:nvSpPr>
            <p:cNvPr id="149" name="Google Shape;149;p17"/>
            <p:cNvSpPr/>
            <p:nvPr/>
          </p:nvSpPr>
          <p:spPr>
            <a:xfrm rot="-2417859">
              <a:off x="1905822" y="1214735"/>
              <a:ext cx="101750" cy="49687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5C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7"/>
            <p:cNvSpPr txBox="1"/>
            <p:nvPr/>
          </p:nvSpPr>
          <p:spPr>
            <a:xfrm rot="-2417859">
              <a:off x="1909444" y="1323981"/>
              <a:ext cx="71225" cy="2981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Palatino Linotype"/>
                <a:buNone/>
              </a:pPr>
              <a:endParaRPr sz="19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151" name="Google Shape;151;p17"/>
          <p:cNvSpPr txBox="1">
            <a:spLocks noGrp="1"/>
          </p:cNvSpPr>
          <p:nvPr>
            <p:ph type="body" idx="2"/>
          </p:nvPr>
        </p:nvSpPr>
        <p:spPr>
          <a:xfrm>
            <a:off x="1534695" y="3205491"/>
            <a:ext cx="3184989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dirty="0"/>
          </a:p>
        </p:txBody>
      </p:sp>
      <p:sp>
        <p:nvSpPr>
          <p:cNvPr id="152" name="Google Shape;152;p17"/>
          <p:cNvSpPr txBox="1"/>
          <p:nvPr/>
        </p:nvSpPr>
        <p:spPr>
          <a:xfrm>
            <a:off x="7116807" y="2090859"/>
            <a:ext cx="3932236" cy="954107"/>
          </a:xfrm>
          <a:prstGeom prst="rect">
            <a:avLst/>
          </a:prstGeom>
          <a:solidFill>
            <a:srgbClr val="93C5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Financial, social and political support 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7099390" y="3419703"/>
            <a:ext cx="3998914" cy="523220"/>
          </a:xfrm>
          <a:prstGeom prst="rect">
            <a:avLst/>
          </a:prstGeom>
          <a:solidFill>
            <a:srgbClr val="93C5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Technical team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7191600" y="4419600"/>
            <a:ext cx="3998914" cy="523220"/>
          </a:xfrm>
          <a:prstGeom prst="rect">
            <a:avLst/>
          </a:prstGeom>
          <a:solidFill>
            <a:srgbClr val="93C5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Training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7116807" y="5408637"/>
            <a:ext cx="3998914" cy="523220"/>
          </a:xfrm>
          <a:prstGeom prst="rect">
            <a:avLst/>
          </a:prstGeom>
          <a:solidFill>
            <a:srgbClr val="93C5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Communication</a:t>
            </a:r>
            <a:r>
              <a:rPr lang="es-MX" sz="2800" b="1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800" b="1" dirty="0" err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policy</a:t>
            </a:r>
            <a:endParaRPr sz="2800" b="1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6" name="Google Shape;156;p17"/>
          <p:cNvSpPr txBox="1"/>
          <p:nvPr/>
        </p:nvSpPr>
        <p:spPr>
          <a:xfrm>
            <a:off x="0" y="-106377"/>
            <a:ext cx="11996057" cy="769441"/>
          </a:xfrm>
          <a:prstGeom prst="rect">
            <a:avLst/>
          </a:prstGeom>
          <a:solidFill>
            <a:srgbClr val="BAB3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 process steps and conditions for success</a:t>
            </a:r>
            <a:endParaRPr sz="3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/>
          <p:nvPr/>
        </p:nvSpPr>
        <p:spPr>
          <a:xfrm>
            <a:off x="304801" y="590550"/>
            <a:ext cx="5105400" cy="56769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Diagnosis </a:t>
            </a:r>
            <a:r>
              <a:rPr lang="es-MX" sz="24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points</a:t>
            </a:r>
            <a:r>
              <a:rPr lang="es-MX" sz="24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4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</a:t>
            </a:r>
            <a:r>
              <a:rPr lang="es-MX" sz="28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:</a:t>
            </a:r>
            <a:endParaRPr sz="2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+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knowledge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local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risk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factors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(human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security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+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strengths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and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resilience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population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,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+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assessment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local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prevention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practices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,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+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discernment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perceptions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insecurity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various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segments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2000" b="1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population</a:t>
            </a:r>
            <a:r>
              <a:rPr lang="es-MX" sz="2000" b="1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.</a:t>
            </a:r>
            <a:endParaRPr dirty="0"/>
          </a:p>
        </p:txBody>
      </p:sp>
      <p:sp>
        <p:nvSpPr>
          <p:cNvPr id="162" name="Google Shape;162;p18"/>
          <p:cNvSpPr/>
          <p:nvPr/>
        </p:nvSpPr>
        <p:spPr>
          <a:xfrm>
            <a:off x="5448300" y="1666875"/>
            <a:ext cx="3352800" cy="3743325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Reaching the neighborhood and community level using typologies: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Ej. LAC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Upper class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Normal 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Vulnerable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High complexity</a:t>
            </a:r>
            <a:endParaRPr sz="20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7419975" y="-2207"/>
            <a:ext cx="2514599" cy="1181100"/>
          </a:xfrm>
          <a:prstGeom prst="ellipse">
            <a:avLst/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Capture diverse territorial dynamics</a:t>
            </a:r>
            <a:endParaRPr sz="2000" b="1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8753474" y="1481137"/>
            <a:ext cx="3057528" cy="1033463"/>
          </a:xfrm>
          <a:prstGeom prst="ellipse">
            <a:avLst/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Focus on Neighborhood priorities </a:t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9039224" y="2666999"/>
            <a:ext cx="2847976" cy="1252538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Addresses integrality of factors (Human security)</a:t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9296402" y="4117181"/>
            <a:ext cx="2514600" cy="952499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Provides ad hoc indicators </a:t>
            </a:r>
            <a:endParaRPr/>
          </a:p>
        </p:txBody>
      </p:sp>
      <p:sp>
        <p:nvSpPr>
          <p:cNvPr id="167" name="Google Shape;167;p18"/>
          <p:cNvSpPr/>
          <p:nvPr/>
        </p:nvSpPr>
        <p:spPr>
          <a:xfrm>
            <a:off x="7239000" y="5267324"/>
            <a:ext cx="2876550" cy="1343025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Facilitates municipal management 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6724650" y="866775"/>
            <a:ext cx="981075" cy="8001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9" name="Google Shape;169;p18"/>
          <p:cNvSpPr/>
          <p:nvPr/>
        </p:nvSpPr>
        <p:spPr>
          <a:xfrm rot="10800000" flipH="1">
            <a:off x="7662862" y="4341017"/>
            <a:ext cx="1633540" cy="447674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8677274" y="3213496"/>
            <a:ext cx="800101" cy="44767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171" name="Google Shape;171;p18"/>
          <p:cNvCxnSpPr/>
          <p:nvPr/>
        </p:nvCxnSpPr>
        <p:spPr>
          <a:xfrm rot="-5400000" flipH="1">
            <a:off x="7205567" y="4945950"/>
            <a:ext cx="781200" cy="490500"/>
          </a:xfrm>
          <a:prstGeom prst="bentConnector3">
            <a:avLst>
              <a:gd name="adj1" fmla="val 50000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2" name="Google Shape;172;p18"/>
          <p:cNvSpPr/>
          <p:nvPr/>
        </p:nvSpPr>
        <p:spPr>
          <a:xfrm>
            <a:off x="7705725" y="2013347"/>
            <a:ext cx="1333499" cy="45600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4654336" y="48993"/>
            <a:ext cx="2261507" cy="646331"/>
          </a:xfrm>
          <a:prstGeom prst="rect">
            <a:avLst/>
          </a:prstGeom>
          <a:blipFill rotWithShape="1">
            <a:blip r:embed="rId3">
              <a:alphaModFix/>
            </a:blip>
            <a:tile tx="0" ty="0" sx="100000" sy="100000" flip="none" algn="tl"/>
          </a:blip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b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AUDIT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tino Linotype"/>
              <a:buNone/>
            </a:pPr>
            <a:r>
              <a:rPr lang="es-MX"/>
              <a:t>Strategy </a:t>
            </a:r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body" idx="1"/>
          </p:nvPr>
        </p:nvSpPr>
        <p:spPr>
          <a:xfrm>
            <a:off x="281354" y="2015732"/>
            <a:ext cx="10773500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7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s-MX" b="1" dirty="0" err="1"/>
              <a:t>Strategic</a:t>
            </a:r>
            <a:r>
              <a:rPr lang="es-MX" b="1" dirty="0"/>
              <a:t> </a:t>
            </a:r>
            <a:r>
              <a:rPr lang="es-MX" b="1" dirty="0" err="1"/>
              <a:t>axes</a:t>
            </a:r>
            <a:r>
              <a:rPr lang="es-MX" dirty="0"/>
              <a:t> 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specific</a:t>
            </a:r>
            <a:r>
              <a:rPr lang="es-MX" dirty="0"/>
              <a:t> </a:t>
            </a:r>
            <a:r>
              <a:rPr lang="es-MX" dirty="0" err="1"/>
              <a:t>projects</a:t>
            </a:r>
            <a:r>
              <a:rPr lang="es-MX" dirty="0"/>
              <a:t>. 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s-MX" dirty="0" err="1"/>
              <a:t>Consensus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local </a:t>
            </a:r>
            <a:r>
              <a:rPr lang="es-MX" dirty="0" err="1"/>
              <a:t>actors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es-MX" dirty="0"/>
              <a:t>    in </a:t>
            </a:r>
            <a:r>
              <a:rPr lang="es-MX" b="1" dirty="0" err="1"/>
              <a:t>partnerships</a:t>
            </a:r>
            <a:r>
              <a:rPr lang="es-MX" dirty="0"/>
              <a:t>. 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s-MX" dirty="0" err="1"/>
              <a:t>The</a:t>
            </a:r>
            <a:r>
              <a:rPr lang="es-MX" dirty="0"/>
              <a:t> central </a:t>
            </a:r>
            <a:r>
              <a:rPr lang="es-MX" dirty="0" err="1"/>
              <a:t>orientation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projects</a:t>
            </a:r>
            <a:r>
              <a:rPr lang="es-MX" dirty="0"/>
              <a:t> </a:t>
            </a:r>
            <a:r>
              <a:rPr lang="es-MX" dirty="0" err="1"/>
              <a:t>or</a:t>
            </a:r>
            <a:r>
              <a:rPr lang="es-MX" dirty="0"/>
              <a:t> </a:t>
            </a:r>
            <a:r>
              <a:rPr lang="es-MX" dirty="0" err="1"/>
              <a:t>programs</a:t>
            </a:r>
            <a:r>
              <a:rPr lang="es-MX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es-MX" b="1" dirty="0"/>
              <a:t>     </a:t>
            </a:r>
            <a:r>
              <a:rPr lang="es-MX" b="1" dirty="0" err="1"/>
              <a:t>is</a:t>
            </a:r>
            <a:r>
              <a:rPr lang="es-MX" b="1" dirty="0"/>
              <a:t> </a:t>
            </a:r>
            <a:r>
              <a:rPr lang="es-MX" b="1" dirty="0" err="1"/>
              <a:t>the</a:t>
            </a:r>
            <a:r>
              <a:rPr lang="es-MX" b="1" dirty="0"/>
              <a:t> </a:t>
            </a:r>
            <a:r>
              <a:rPr lang="es-MX" b="1" dirty="0" err="1"/>
              <a:t>co-production</a:t>
            </a:r>
            <a:r>
              <a:rPr lang="es-MX" b="1" dirty="0"/>
              <a:t> </a:t>
            </a:r>
            <a:r>
              <a:rPr lang="es-MX" b="1" dirty="0" err="1"/>
              <a:t>of</a:t>
            </a:r>
            <a:r>
              <a:rPr lang="es-MX" b="1" dirty="0"/>
              <a:t> safety in </a:t>
            </a:r>
            <a:r>
              <a:rPr lang="es-MX" b="1" dirty="0" err="1"/>
              <a:t>order</a:t>
            </a:r>
            <a:r>
              <a:rPr lang="es-MX" b="1" dirty="0"/>
              <a:t> </a:t>
            </a:r>
            <a:r>
              <a:rPr lang="es-MX" b="1" dirty="0" err="1"/>
              <a:t>to</a:t>
            </a:r>
            <a:r>
              <a:rPr lang="es-MX" b="1" dirty="0"/>
              <a:t> </a:t>
            </a:r>
            <a:r>
              <a:rPr lang="es-MX" b="1" dirty="0" err="1"/>
              <a:t>reach</a:t>
            </a:r>
            <a:r>
              <a:rPr lang="es-MX" b="1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es-MX" b="1" dirty="0"/>
              <a:t>     </a:t>
            </a:r>
            <a:r>
              <a:rPr lang="es-MX" b="1" dirty="0" err="1"/>
              <a:t>quality</a:t>
            </a:r>
            <a:r>
              <a:rPr lang="es-MX" b="1" dirty="0"/>
              <a:t> </a:t>
            </a:r>
            <a:r>
              <a:rPr lang="es-MX" b="1" dirty="0" err="1"/>
              <a:t>of</a:t>
            </a:r>
            <a:r>
              <a:rPr lang="es-MX" b="1" dirty="0"/>
              <a:t> </a:t>
            </a:r>
            <a:r>
              <a:rPr lang="es-MX" b="1" dirty="0" err="1"/>
              <a:t>life</a:t>
            </a:r>
            <a:r>
              <a:rPr lang="es-MX" b="1" dirty="0"/>
              <a:t>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s-MX" b="1" dirty="0"/>
              <a:t>Key </a:t>
            </a:r>
            <a:r>
              <a:rPr lang="es-MX" b="1" dirty="0" err="1"/>
              <a:t>partners</a:t>
            </a:r>
            <a:r>
              <a:rPr lang="es-MX" dirty="0"/>
              <a:t>: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whole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local </a:t>
            </a:r>
            <a:r>
              <a:rPr lang="es-MX" dirty="0" err="1"/>
              <a:t>management</a:t>
            </a:r>
            <a:r>
              <a:rPr lang="es-MX" dirty="0"/>
              <a:t>,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s-MX" dirty="0" err="1"/>
              <a:t>youth</a:t>
            </a:r>
            <a:r>
              <a:rPr lang="es-MX" dirty="0"/>
              <a:t> and </a:t>
            </a:r>
            <a:r>
              <a:rPr lang="es-MX" b="1" dirty="0" err="1"/>
              <a:t>police</a:t>
            </a:r>
            <a:r>
              <a:rPr lang="es-MX" b="1" dirty="0"/>
              <a:t>.</a:t>
            </a:r>
            <a:endParaRPr dirty="0"/>
          </a:p>
        </p:txBody>
      </p:sp>
      <p:pic>
        <p:nvPicPr>
          <p:cNvPr id="180" name="Google Shape;18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4626" y="-157942"/>
            <a:ext cx="5501184" cy="621142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6982691" y="5727469"/>
            <a:ext cx="13300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Durban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0"/>
          <p:cNvSpPr txBox="1">
            <a:spLocks noGrp="1"/>
          </p:cNvSpPr>
          <p:nvPr>
            <p:ph type="title"/>
          </p:nvPr>
        </p:nvSpPr>
        <p:spPr>
          <a:xfrm>
            <a:off x="1534696" y="394751"/>
            <a:ext cx="9520158" cy="926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tino Linotype"/>
              <a:buNone/>
            </a:pPr>
            <a:r>
              <a:rPr lang="es-MX" dirty="0"/>
              <a:t>Adaptable </a:t>
            </a:r>
            <a:r>
              <a:rPr lang="es-MX" dirty="0" err="1"/>
              <a:t>tools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UNHABITAT SP ?</a:t>
            </a:r>
            <a:endParaRPr dirty="0"/>
          </a:p>
        </p:txBody>
      </p:sp>
      <p:sp>
        <p:nvSpPr>
          <p:cNvPr id="187" name="Google Shape;187;p20"/>
          <p:cNvSpPr txBox="1">
            <a:spLocks noGrp="1"/>
          </p:cNvSpPr>
          <p:nvPr>
            <p:ph type="body" idx="1"/>
          </p:nvPr>
        </p:nvSpPr>
        <p:spPr>
          <a:xfrm>
            <a:off x="632147" y="1321725"/>
            <a:ext cx="11559853" cy="475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88" name="Google Shape;188;p20"/>
          <p:cNvSpPr/>
          <p:nvPr/>
        </p:nvSpPr>
        <p:spPr>
          <a:xfrm>
            <a:off x="492166" y="2982625"/>
            <a:ext cx="2491707" cy="1803862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Cross </a:t>
            </a: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cutting</a:t>
            </a: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local  </a:t>
            </a: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Authority</a:t>
            </a: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endParaRPr dirty="0"/>
          </a:p>
        </p:txBody>
      </p:sp>
      <p:sp>
        <p:nvSpPr>
          <p:cNvPr id="189" name="Google Shape;189;p20"/>
          <p:cNvSpPr/>
          <p:nvPr/>
        </p:nvSpPr>
        <p:spPr>
          <a:xfrm>
            <a:off x="3377488" y="2015732"/>
            <a:ext cx="1490227" cy="1209606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Propose</a:t>
            </a: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changes</a:t>
            </a: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endParaRPr dirty="0"/>
          </a:p>
        </p:txBody>
      </p:sp>
      <p:sp>
        <p:nvSpPr>
          <p:cNvPr id="190" name="Google Shape;190;p20"/>
          <p:cNvSpPr/>
          <p:nvPr/>
        </p:nvSpPr>
        <p:spPr>
          <a:xfrm>
            <a:off x="3153942" y="2906807"/>
            <a:ext cx="2099959" cy="1773051"/>
          </a:xfrm>
          <a:prstGeom prst="ellipse">
            <a:avLst/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Guide the process in interacción with communities</a:t>
            </a:r>
            <a:endParaRPr sz="16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3040208" y="4631309"/>
            <a:ext cx="2259269" cy="1168971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Comunicate</a:t>
            </a:r>
            <a:r>
              <a:rPr lang="es-MX" sz="1800" dirty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&amp; monitor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 err="1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processes</a:t>
            </a:r>
            <a:endParaRPr sz="1800" dirty="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6064135" y="1647543"/>
            <a:ext cx="1925782" cy="1209606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Specialized teams per pillar</a:t>
            </a: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5907579" y="2992935"/>
            <a:ext cx="2626821" cy="1423089"/>
          </a:xfrm>
          <a:prstGeom prst="ellipse">
            <a:avLst/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Audit reaching neighboorhood level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194" name="Google Shape;194;p20"/>
          <p:cNvCxnSpPr/>
          <p:nvPr/>
        </p:nvCxnSpPr>
        <p:spPr>
          <a:xfrm>
            <a:off x="6394204" y="2672379"/>
            <a:ext cx="26832" cy="573134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5" name="Google Shape;195;p20"/>
          <p:cNvSpPr/>
          <p:nvPr/>
        </p:nvSpPr>
        <p:spPr>
          <a:xfrm>
            <a:off x="6130871" y="4739581"/>
            <a:ext cx="2019993" cy="1026726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Specific strategy and plan of actions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196" name="Google Shape;196;p20"/>
          <p:cNvCxnSpPr/>
          <p:nvPr/>
        </p:nvCxnSpPr>
        <p:spPr>
          <a:xfrm>
            <a:off x="7116641" y="4197426"/>
            <a:ext cx="13142" cy="585314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7" name="Google Shape;197;p20"/>
          <p:cNvSpPr/>
          <p:nvPr/>
        </p:nvSpPr>
        <p:spPr>
          <a:xfrm>
            <a:off x="8955883" y="2917675"/>
            <a:ext cx="2603970" cy="1267784"/>
          </a:xfrm>
          <a:prstGeom prst="ellipse">
            <a:avLst/>
          </a:prstGeom>
          <a:solidFill>
            <a:srgbClr val="C00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 hoc neighboorhood level organizations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8" name="Google Shape;198;p20"/>
          <p:cNvSpPr/>
          <p:nvPr/>
        </p:nvSpPr>
        <p:spPr>
          <a:xfrm>
            <a:off x="8811725" y="4252893"/>
            <a:ext cx="2172780" cy="1645920"/>
          </a:xfrm>
          <a:prstGeom prst="ellipse">
            <a:avLst/>
          </a:prstGeom>
          <a:solidFill>
            <a:srgbClr val="92D050"/>
          </a:solidFill>
          <a:ln w="57150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GLOBAL CITY STRATEGY</a:t>
            </a:r>
            <a:endParaRPr/>
          </a:p>
        </p:txBody>
      </p:sp>
      <p:sp>
        <p:nvSpPr>
          <p:cNvPr id="199" name="Google Shape;199;p20"/>
          <p:cNvSpPr/>
          <p:nvPr/>
        </p:nvSpPr>
        <p:spPr>
          <a:xfrm>
            <a:off x="8435156" y="2111494"/>
            <a:ext cx="2637126" cy="772464"/>
          </a:xfrm>
          <a:prstGeom prst="ellipse">
            <a:avLst/>
          </a:prstGeom>
          <a:solidFill>
            <a:schemeClr val="accent1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Communication policy</a:t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200" name="Google Shape;200;p20"/>
          <p:cNvCxnSpPr/>
          <p:nvPr/>
        </p:nvCxnSpPr>
        <p:spPr>
          <a:xfrm>
            <a:off x="10872935" y="4042947"/>
            <a:ext cx="6460" cy="703755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01" name="Google Shape;201;p20"/>
          <p:cNvCxnSpPr>
            <a:cxnSpLocks/>
          </p:cNvCxnSpPr>
          <p:nvPr/>
        </p:nvCxnSpPr>
        <p:spPr>
          <a:xfrm flipV="1">
            <a:off x="4951305" y="2470701"/>
            <a:ext cx="1205664" cy="674561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2" name="Google Shape;202;p20"/>
          <p:cNvCxnSpPr>
            <a:stCxn id="190" idx="6"/>
            <a:endCxn id="190" idx="6"/>
          </p:cNvCxnSpPr>
          <p:nvPr/>
        </p:nvCxnSpPr>
        <p:spPr>
          <a:xfrm>
            <a:off x="5253901" y="3793333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3" name="Google Shape;203;p20"/>
          <p:cNvCxnSpPr>
            <a:cxnSpLocks/>
          </p:cNvCxnSpPr>
          <p:nvPr/>
        </p:nvCxnSpPr>
        <p:spPr>
          <a:xfrm>
            <a:off x="5103100" y="3790312"/>
            <a:ext cx="787413" cy="26877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4" name="Google Shape;204;p20"/>
          <p:cNvCxnSpPr/>
          <p:nvPr/>
        </p:nvCxnSpPr>
        <p:spPr>
          <a:xfrm rot="10800000" flipH="1">
            <a:off x="8895315" y="2766665"/>
            <a:ext cx="3076" cy="204798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5" name="Google Shape;205;p20"/>
          <p:cNvCxnSpPr/>
          <p:nvPr/>
        </p:nvCxnSpPr>
        <p:spPr>
          <a:xfrm>
            <a:off x="8009410" y="5073367"/>
            <a:ext cx="802315" cy="124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06" name="Google Shape;206;p20"/>
          <p:cNvCxnSpPr/>
          <p:nvPr/>
        </p:nvCxnSpPr>
        <p:spPr>
          <a:xfrm>
            <a:off x="8161324" y="3225338"/>
            <a:ext cx="1079658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07" name="Google Shape;207;p20"/>
          <p:cNvCxnSpPr>
            <a:cxnSpLocks/>
            <a:endCxn id="208" idx="2"/>
          </p:cNvCxnSpPr>
          <p:nvPr/>
        </p:nvCxnSpPr>
        <p:spPr>
          <a:xfrm flipH="1" flipV="1">
            <a:off x="1738020" y="5780285"/>
            <a:ext cx="7682990" cy="42900"/>
          </a:xfrm>
          <a:prstGeom prst="straightConnector1">
            <a:avLst/>
          </a:prstGeom>
          <a:noFill/>
          <a:ln w="5715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8" name="Google Shape;208;p20"/>
          <p:cNvSpPr/>
          <p:nvPr/>
        </p:nvSpPr>
        <p:spPr>
          <a:xfrm>
            <a:off x="1168937" y="4839230"/>
            <a:ext cx="1138166" cy="941055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5715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09" name="Google Shape;209;p20"/>
          <p:cNvSpPr/>
          <p:nvPr/>
        </p:nvSpPr>
        <p:spPr>
          <a:xfrm>
            <a:off x="7989917" y="1484027"/>
            <a:ext cx="2833254" cy="513975"/>
          </a:xfrm>
          <a:prstGeom prst="ellipse">
            <a:avLst/>
          </a:prstGeom>
          <a:solidFill>
            <a:srgbClr val="FFC000"/>
          </a:solidFill>
          <a:ln w="15875" cap="flat" cmpd="sng">
            <a:solidFill>
              <a:srgbClr val="457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External Evaluation</a:t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rgbClr val="000000"/>
      </a:dk1>
      <a:lt1>
        <a:srgbClr val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471</Words>
  <Application>Microsoft Office PowerPoint</Application>
  <PresentationFormat>Panorámica</PresentationFormat>
  <Paragraphs>83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Palatino Linotype</vt:lpstr>
      <vt:lpstr>Galería</vt:lpstr>
      <vt:lpstr>Lessons  from  SAFER CITIES</vt:lpstr>
      <vt:lpstr>  </vt:lpstr>
      <vt:lpstr>The need for a Safer  Cities  at local level</vt:lpstr>
      <vt:lpstr>Success conditions </vt:lpstr>
      <vt:lpstr>Presentación de PowerPoint</vt:lpstr>
      <vt:lpstr>Strategy </vt:lpstr>
      <vt:lpstr>Adaptable tools to UNHABITAT SP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 from  SAFER CITIES</dc:title>
  <dc:creator>Cecilia Martínez</dc:creator>
  <cp:lastModifiedBy>User3850</cp:lastModifiedBy>
  <cp:revision>10</cp:revision>
  <dcterms:modified xsi:type="dcterms:W3CDTF">2020-05-27T15:41:37Z</dcterms:modified>
</cp:coreProperties>
</file>